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0" r:id="rId2"/>
    <p:sldId id="267" r:id="rId3"/>
    <p:sldId id="271" r:id="rId4"/>
    <p:sldId id="428" r:id="rId5"/>
    <p:sldId id="429" r:id="rId6"/>
    <p:sldId id="430" r:id="rId7"/>
    <p:sldId id="431" r:id="rId8"/>
    <p:sldId id="432" r:id="rId9"/>
    <p:sldId id="433" r:id="rId10"/>
    <p:sldId id="434" r:id="rId11"/>
    <p:sldId id="435" r:id="rId12"/>
    <p:sldId id="436" r:id="rId13"/>
    <p:sldId id="437" r:id="rId14"/>
    <p:sldId id="438" r:id="rId15"/>
    <p:sldId id="425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eamsummit" initials="drea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75"/>
    <p:restoredTop sz="94698"/>
  </p:normalViewPr>
  <p:slideViewPr>
    <p:cSldViewPr snapToGrid="0" snapToObjects="1">
      <p:cViewPr varScale="1">
        <p:scale>
          <a:sx n="75" d="100"/>
          <a:sy n="75" d="100"/>
        </p:scale>
        <p:origin x="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16151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 dirty="0"/>
              <a:t>汽车车身电子技术</a:t>
            </a: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5160" y="2072640"/>
            <a:ext cx="10131425" cy="2316480"/>
          </a:xfrm>
        </p:spPr>
        <p:txBody>
          <a:bodyPr/>
          <a:lstStyle/>
          <a:p>
            <a:r>
              <a:rPr kumimoji="1" lang="zh-CN" altLang="en-US">
                <a:sym typeface="+mn-ea"/>
              </a:rPr>
              <a:t>模块一：</a:t>
            </a:r>
            <a:r>
              <a:rPr kumimoji="1" lang="zh-CN" altLang="en-US"/>
              <a:t>空调系统检测与维修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4" y="882503"/>
            <a:ext cx="5889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8.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足部通风口温度传感器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G192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78B9D902-3BB3-4597-A102-90936D122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469287"/>
            <a:ext cx="5637028" cy="4867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ctr" hangingPunct="1">
              <a:lnSpc>
                <a:spcPct val="1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dirty="0">
                <a:ea typeface="楷体_GB2312" pitchFamily="49" charset="-122"/>
              </a:rPr>
              <a:t>信号作用：</a:t>
            </a:r>
          </a:p>
          <a:p>
            <a:pPr indent="266700" algn="just">
              <a:lnSpc>
                <a:spcPct val="150000"/>
              </a:lnSpc>
              <a:spcAft>
                <a:spcPts val="600"/>
              </a:spcAft>
            </a:pPr>
            <a:r>
              <a:rPr kumimoji="1" lang="zh-CN" altLang="zh-CN" sz="2400" dirty="0">
                <a:ea typeface="楷体_GB2312" pitchFamily="49" charset="-122"/>
              </a:rPr>
              <a:t>信号被送至控制单元进行计算，用来控制除霜器</a:t>
            </a:r>
            <a:r>
              <a:rPr kumimoji="1" lang="en-US" altLang="zh-CN" sz="2400" dirty="0">
                <a:ea typeface="楷体_GB2312" pitchFamily="49" charset="-122"/>
              </a:rPr>
              <a:t>/</a:t>
            </a:r>
            <a:r>
              <a:rPr kumimoji="1" lang="zh-CN" altLang="zh-CN" sz="2400" dirty="0">
                <a:ea typeface="楷体_GB2312" pitchFamily="49" charset="-122"/>
              </a:rPr>
              <a:t>足部空气流量分配及新鲜空气鼓风机空气流量。</a:t>
            </a:r>
          </a:p>
          <a:p>
            <a:pPr eaLnBrk="1" fontAlgn="ctr" hangingPunct="1">
              <a:lnSpc>
                <a:spcPct val="1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dirty="0">
                <a:ea typeface="楷体_GB2312" pitchFamily="49" charset="-122"/>
              </a:rPr>
              <a:t>信号中断：</a:t>
            </a:r>
          </a:p>
          <a:p>
            <a:pPr indent="266700" algn="just">
              <a:lnSpc>
                <a:spcPct val="150000"/>
              </a:lnSpc>
              <a:spcAft>
                <a:spcPts val="600"/>
              </a:spcAft>
            </a:pPr>
            <a:r>
              <a:rPr kumimoji="1" lang="zh-CN" altLang="zh-CN" sz="2400" dirty="0">
                <a:ea typeface="楷体_GB2312" pitchFamily="49" charset="-122"/>
              </a:rPr>
              <a:t>当信号失效后，控制单元将对替代值</a:t>
            </a:r>
            <a:r>
              <a:rPr kumimoji="1" lang="en-US" altLang="zh-CN" sz="2400" dirty="0">
                <a:ea typeface="楷体_GB2312" pitchFamily="49" charset="-122"/>
              </a:rPr>
              <a:t>+80</a:t>
            </a:r>
            <a:r>
              <a:rPr kumimoji="1" lang="zh-CN" altLang="zh-CN" sz="2400" dirty="0">
                <a:ea typeface="楷体_GB2312" pitchFamily="49" charset="-122"/>
              </a:rPr>
              <a:t>℃进行计算，系统仍继续运行，传感器具有自诊断功能。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F1F2C27-FB52-4ABF-9B20-F7F2D5C1A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7610" y="898201"/>
            <a:ext cx="4342080" cy="555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791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4" y="882503"/>
            <a:ext cx="6537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9.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阳光照射强度光敏传感器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G107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AE3B5B0-C713-402D-AD11-9BFFD5E01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9323" y="1628790"/>
            <a:ext cx="6767782" cy="48889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6564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4" y="882503"/>
            <a:ext cx="6537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10.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温度控制辅助信号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318CE51-FF6D-403D-BDA6-1366FE786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13" y="1628790"/>
            <a:ext cx="10267507" cy="489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751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4" y="882503"/>
            <a:ext cx="6537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11.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伺服电机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2F787AB-077B-4BB6-9BFD-728766B41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460" y="1689216"/>
            <a:ext cx="3190898" cy="428628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A3D7755-45EF-4065-B8C6-F44CF8AE2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907" y="1805763"/>
            <a:ext cx="5154006" cy="416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194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4" y="882503"/>
            <a:ext cx="6537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12.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鼓风机</a:t>
            </a:r>
          </a:p>
        </p:txBody>
      </p:sp>
      <p:graphicFrame>
        <p:nvGraphicFramePr>
          <p:cNvPr id="7" name="Object 4">
            <a:extLst>
              <a:ext uri="{FF2B5EF4-FFF2-40B4-BE49-F238E27FC236}">
                <a16:creationId xmlns:a16="http://schemas.microsoft.com/office/drawing/2014/main" id="{519CAE35-A987-4419-842D-4C5352B56E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15324"/>
              </p:ext>
            </p:extLst>
          </p:nvPr>
        </p:nvGraphicFramePr>
        <p:xfrm>
          <a:off x="5950036" y="882503"/>
          <a:ext cx="3212177" cy="5859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位图图像" r:id="rId3" imgW="2495238" imgH="4552381" progId="Paint.Picture">
                  <p:embed/>
                </p:oleObj>
              </mc:Choice>
              <mc:Fallback>
                <p:oleObj name="位图图像" r:id="rId3" imgW="2495238" imgH="4552381" progId="Paint.Picture">
                  <p:embed/>
                  <p:pic>
                    <p:nvPicPr>
                      <p:cNvPr id="2123780" name="Object 4">
                        <a:extLst>
                          <a:ext uri="{FF2B5EF4-FFF2-40B4-BE49-F238E27FC236}">
                            <a16:creationId xmlns:a16="http://schemas.microsoft.com/office/drawing/2014/main" id="{C2E1E137-EE31-428F-B198-F08F3F31B9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0036" y="882503"/>
                        <a:ext cx="3212177" cy="58593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>
            <a:extLst>
              <a:ext uri="{FF2B5EF4-FFF2-40B4-BE49-F238E27FC236}">
                <a16:creationId xmlns:a16="http://schemas.microsoft.com/office/drawing/2014/main" id="{DC913637-BEB4-4420-9FB1-4B96D81A73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695" y="1657740"/>
            <a:ext cx="5062871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J255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通过一个脉宽调制信号来控制鼓风机，而鼓风机控制则将一个自诊断信号反馈给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J255</a:t>
            </a: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例如，</a:t>
            </a:r>
          </a:p>
          <a:p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当反馈信号中有一个脉冲时，</a:t>
            </a:r>
          </a:p>
          <a:p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表明没有故障；</a:t>
            </a:r>
          </a:p>
          <a:p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当有两个脉冲时，表明电流被限制；</a:t>
            </a:r>
          </a:p>
          <a:p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当有三个脉冲时，表明温度太高，可能导致输出效率的降低甚至鼓风机不工作。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E589DAD-382C-40B8-9E0B-A97CD92480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3267" y="882502"/>
            <a:ext cx="1924611" cy="585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03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55696" y="1670834"/>
            <a:ext cx="21031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0" b="0" i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0" y="1662430"/>
            <a:ext cx="9528810" cy="1280160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l">
                <a:buClrTx/>
                <a:buSzTx/>
                <a:buFontTx/>
              </a:pPr>
              <a:r>
                <a:rPr kumimoji="1" lang="zh-CN" altLang="en-US" sz="3600" dirty="0">
                  <a:sym typeface="+mn-ea"/>
                </a:rPr>
                <a:t>任务</a:t>
              </a:r>
              <a:r>
                <a:rPr kumimoji="1" lang="en-US" altLang="zh-CN" sz="3600" dirty="0">
                  <a:sym typeface="+mn-ea"/>
                </a:rPr>
                <a:t>4</a:t>
              </a:r>
              <a:r>
                <a:rPr kumimoji="1" lang="zh-CN" altLang="en-US" sz="3600" dirty="0">
                  <a:sym typeface="+mn-ea"/>
                </a:rPr>
                <a:t>：自动空调系统故障诊断</a:t>
              </a: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7996" y="1669511"/>
              <a:ext cx="4291312" cy="875132"/>
              <a:chOff x="2449513" y="3967163"/>
              <a:chExt cx="4522787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B1D24DB4-F913-4DB2-8D30-0E4C0B5F4E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83091" y="871870"/>
            <a:ext cx="9316834" cy="581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5" y="882503"/>
            <a:ext cx="2199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奥迪自动空调系统原理图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4" y="882503"/>
            <a:ext cx="648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速腾轿车自动空调系统原理图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F0CECB0-BD45-4198-A10A-D192563B2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88" y="1786270"/>
            <a:ext cx="11950224" cy="4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9888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4" y="882503"/>
            <a:ext cx="25930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自动空调系统概览图</a:t>
            </a:r>
          </a:p>
        </p:txBody>
      </p:sp>
      <p:pic>
        <p:nvPicPr>
          <p:cNvPr id="77" name="图片 76">
            <a:extLst>
              <a:ext uri="{FF2B5EF4-FFF2-40B4-BE49-F238E27FC236}">
                <a16:creationId xmlns:a16="http://schemas.microsoft.com/office/drawing/2014/main" id="{CE64E5BE-7C89-4CE4-820D-D4E459E73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901" y="744279"/>
            <a:ext cx="9355143" cy="608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7982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4" y="882503"/>
            <a:ext cx="4549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自动空调系统传感器</a:t>
            </a:r>
          </a:p>
        </p:txBody>
      </p:sp>
      <p:grpSp>
        <p:nvGrpSpPr>
          <p:cNvPr id="5" name="Group 12">
            <a:extLst>
              <a:ext uri="{FF2B5EF4-FFF2-40B4-BE49-F238E27FC236}">
                <a16:creationId xmlns:a16="http://schemas.microsoft.com/office/drawing/2014/main" id="{28C91709-D25A-4056-9F3F-3D5410232656}"/>
              </a:ext>
            </a:extLst>
          </p:cNvPr>
          <p:cNvGrpSpPr>
            <a:grpSpLocks/>
          </p:cNvGrpSpPr>
          <p:nvPr/>
        </p:nvGrpSpPr>
        <p:grpSpPr bwMode="auto">
          <a:xfrm>
            <a:off x="3204647" y="1605516"/>
            <a:ext cx="7757521" cy="4366660"/>
            <a:chOff x="136" y="1933"/>
            <a:chExt cx="4259" cy="2152"/>
          </a:xfrm>
        </p:grpSpPr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6BB91977-7E9A-4170-8687-F228205E62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1933"/>
              <a:ext cx="3616" cy="2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 Box 6">
              <a:extLst>
                <a:ext uri="{FF2B5EF4-FFF2-40B4-BE49-F238E27FC236}">
                  <a16:creationId xmlns:a16="http://schemas.microsoft.com/office/drawing/2014/main" id="{3F593680-6C14-41D8-A49C-59AE42C7AF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0" y="2220"/>
              <a:ext cx="130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v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anose="05000000000000000000" pitchFamily="2" charset="2"/>
                <a:buChar char="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Char char="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ctr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zh-CN" altLang="en-US" sz="1800" b="1">
                  <a:latin typeface="Times New Roman" panose="02020603050405020304" pitchFamily="18" charset="0"/>
                </a:rPr>
                <a:t>阳光强度传感器</a:t>
              </a:r>
            </a:p>
          </p:txBody>
        </p:sp>
        <p:sp>
          <p:nvSpPr>
            <p:cNvPr id="8" name="Text Box 7">
              <a:extLst>
                <a:ext uri="{FF2B5EF4-FFF2-40B4-BE49-F238E27FC236}">
                  <a16:creationId xmlns:a16="http://schemas.microsoft.com/office/drawing/2014/main" id="{B6A84737-889D-4F16-9A3A-3456C2D469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2" y="2331"/>
              <a:ext cx="130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v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anose="05000000000000000000" pitchFamily="2" charset="2"/>
                <a:buChar char="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Char char="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ctr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zh-CN" altLang="en-US" sz="1800" b="1">
                  <a:latin typeface="Times New Roman" panose="02020603050405020304" pitchFamily="18" charset="0"/>
                </a:rPr>
                <a:t>进气温度传感器</a:t>
              </a:r>
            </a:p>
          </p:txBody>
        </p:sp>
        <p:sp>
          <p:nvSpPr>
            <p:cNvPr id="9" name="Text Box 8">
              <a:extLst>
                <a:ext uri="{FF2B5EF4-FFF2-40B4-BE49-F238E27FC236}">
                  <a16:creationId xmlns:a16="http://schemas.microsoft.com/office/drawing/2014/main" id="{3C97454E-5A6E-4E4A-8F87-EF5A25EFD4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" y="3648"/>
              <a:ext cx="130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v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anose="05000000000000000000" pitchFamily="2" charset="2"/>
                <a:buChar char="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Char char="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ctr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zh-CN" altLang="en-US" sz="1800" b="1">
                  <a:latin typeface="Times New Roman" panose="02020603050405020304" pitchFamily="18" charset="0"/>
                </a:rPr>
                <a:t>环境温度传感器</a:t>
              </a:r>
            </a:p>
          </p:txBody>
        </p:sp>
        <p:sp>
          <p:nvSpPr>
            <p:cNvPr id="10" name="Text Box 9">
              <a:extLst>
                <a:ext uri="{FF2B5EF4-FFF2-40B4-BE49-F238E27FC236}">
                  <a16:creationId xmlns:a16="http://schemas.microsoft.com/office/drawing/2014/main" id="{DF21ABF8-0489-44EF-BC77-782CAB546E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1" y="3763"/>
              <a:ext cx="1613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v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anose="05000000000000000000" pitchFamily="2" charset="2"/>
                <a:buChar char="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Char char="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ctr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zh-CN" altLang="en-US" sz="1800" b="1">
                  <a:latin typeface="Times New Roman" panose="02020603050405020304" pitchFamily="18" charset="0"/>
                </a:rPr>
                <a:t>脚部出风口温度传感器</a:t>
              </a:r>
            </a:p>
          </p:txBody>
        </p:sp>
        <p:sp>
          <p:nvSpPr>
            <p:cNvPr id="11" name="Text Box 10">
              <a:extLst>
                <a:ext uri="{FF2B5EF4-FFF2-40B4-BE49-F238E27FC236}">
                  <a16:creationId xmlns:a16="http://schemas.microsoft.com/office/drawing/2014/main" id="{50370306-B6E5-449E-BA5F-A9A6104386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7" y="3185"/>
              <a:ext cx="821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v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anose="05000000000000000000" pitchFamily="2" charset="2"/>
                <a:buChar char="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Char char="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ctr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zh-CN" altLang="en-US" sz="1800" b="1">
                  <a:latin typeface="Times New Roman" panose="02020603050405020304" pitchFamily="18" charset="0"/>
                </a:rPr>
                <a:t>控制单元</a:t>
              </a:r>
            </a:p>
          </p:txBody>
        </p:sp>
        <p:sp>
          <p:nvSpPr>
            <p:cNvPr id="12" name="Text Box 11">
              <a:extLst>
                <a:ext uri="{FF2B5EF4-FFF2-40B4-BE49-F238E27FC236}">
                  <a16:creationId xmlns:a16="http://schemas.microsoft.com/office/drawing/2014/main" id="{98C66860-B997-44CC-84DA-B2B14AB468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7" y="2336"/>
              <a:ext cx="130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v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anose="05000000000000000000" pitchFamily="2" charset="2"/>
                <a:buChar char="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Char char="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ctr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zh-CN" altLang="en-US" sz="1800" b="1">
                  <a:latin typeface="Times New Roman" panose="02020603050405020304" pitchFamily="18" charset="0"/>
                </a:rPr>
                <a:t>仪表板温度传感器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49169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4" y="882503"/>
            <a:ext cx="4549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车外温度传感器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G17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10084E2C-3C73-4CF1-9E33-B1FECBC5F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035" y="1467278"/>
            <a:ext cx="6748472" cy="5077423"/>
          </a:xfrm>
          <a:prstGeom prst="rect">
            <a:avLst/>
          </a:prstGeom>
        </p:spPr>
      </p:pic>
      <p:sp>
        <p:nvSpPr>
          <p:cNvPr id="14" name="Text Box 3">
            <a:extLst>
              <a:ext uri="{FF2B5EF4-FFF2-40B4-BE49-F238E27FC236}">
                <a16:creationId xmlns:a16="http://schemas.microsoft.com/office/drawing/2014/main" id="{B1A399A0-D9E7-4013-A2C0-1B3786079E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35" y="1677920"/>
            <a:ext cx="45212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ctr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dirty="0">
                <a:latin typeface="楷体_GB2312" pitchFamily="49" charset="-122"/>
                <a:ea typeface="楷体_GB2312" pitchFamily="49" charset="-122"/>
              </a:rPr>
              <a:t>信号：</a:t>
            </a:r>
          </a:p>
          <a:p>
            <a:pPr eaLnBrk="1" fontAlgn="ctr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dirty="0">
                <a:latin typeface="楷体_GB2312" pitchFamily="49" charset="-122"/>
                <a:ea typeface="楷体_GB2312" pitchFamily="49" charset="-122"/>
              </a:rPr>
              <a:t>向系统提示外界的环境温度。</a:t>
            </a:r>
          </a:p>
          <a:p>
            <a:pPr eaLnBrk="1" fontAlgn="ctr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dirty="0">
                <a:latin typeface="楷体_GB2312" pitchFamily="49" charset="-122"/>
                <a:ea typeface="楷体_GB2312" pitchFamily="49" charset="-122"/>
              </a:rPr>
              <a:t>信号作用：</a:t>
            </a:r>
          </a:p>
          <a:p>
            <a:pPr eaLnBrk="1" fontAlgn="ctr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dirty="0">
                <a:latin typeface="楷体_GB2312" pitchFamily="49" charset="-122"/>
                <a:ea typeface="楷体_GB2312" pitchFamily="49" charset="-122"/>
              </a:rPr>
              <a:t>控制温度翻板位置及新鲜空气鼓风机转速。</a:t>
            </a:r>
          </a:p>
          <a:p>
            <a:pPr eaLnBrk="1" fontAlgn="ctr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dirty="0">
                <a:latin typeface="楷体_GB2312" pitchFamily="49" charset="-122"/>
                <a:ea typeface="楷体_GB2312" pitchFamily="49" charset="-122"/>
              </a:rPr>
              <a:t>信号中断：</a:t>
            </a:r>
          </a:p>
          <a:p>
            <a:pPr eaLnBrk="1" fontAlgn="ctr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dirty="0">
                <a:latin typeface="楷体_GB2312" pitchFamily="49" charset="-122"/>
                <a:ea typeface="楷体_GB2312" pitchFamily="49" charset="-122"/>
              </a:rPr>
              <a:t>如果信号中断，用进气口新鲜空气温度传感器</a:t>
            </a:r>
            <a:r>
              <a:rPr kumimoji="1" lang="en-US" altLang="zh-CN" sz="2400" dirty="0">
                <a:latin typeface="楷体_GB2312" pitchFamily="49" charset="-122"/>
                <a:ea typeface="楷体_GB2312" pitchFamily="49" charset="-122"/>
              </a:rPr>
              <a:t>G89</a:t>
            </a:r>
            <a:r>
              <a:rPr kumimoji="1" lang="zh-CN" altLang="en-US" sz="2400" dirty="0">
                <a:latin typeface="楷体_GB2312" pitchFamily="49" charset="-122"/>
                <a:ea typeface="楷体_GB2312" pitchFamily="49" charset="-122"/>
              </a:rPr>
              <a:t>信号替代；若</a:t>
            </a:r>
            <a:r>
              <a:rPr kumimoji="1" lang="en-US" altLang="zh-CN" sz="2400" dirty="0">
                <a:latin typeface="楷体_GB2312" pitchFamily="49" charset="-122"/>
                <a:ea typeface="楷体_GB2312" pitchFamily="49" charset="-122"/>
              </a:rPr>
              <a:t>G89</a:t>
            </a:r>
            <a:r>
              <a:rPr kumimoji="1" lang="zh-CN" altLang="en-US" sz="2400" dirty="0">
                <a:latin typeface="楷体_GB2312" pitchFamily="49" charset="-122"/>
                <a:ea typeface="楷体_GB2312" pitchFamily="49" charset="-122"/>
              </a:rPr>
              <a:t>也失效，则替代值为</a:t>
            </a:r>
            <a:r>
              <a:rPr kumimoji="1" lang="en-US" altLang="zh-CN" sz="2400" dirty="0">
                <a:latin typeface="楷体_GB2312" pitchFamily="49" charset="-122"/>
                <a:ea typeface="楷体_GB2312" pitchFamily="49" charset="-122"/>
              </a:rPr>
              <a:t>10 ℃</a:t>
            </a:r>
            <a:r>
              <a:rPr kumimoji="1" lang="zh-CN" altLang="en-US" sz="2400" dirty="0">
                <a:latin typeface="楷体_GB2312" pitchFamily="49" charset="-122"/>
                <a:ea typeface="楷体_GB2312" pitchFamily="49" charset="-122"/>
              </a:rPr>
              <a:t>；并且此时无内循环。</a:t>
            </a:r>
          </a:p>
        </p:txBody>
      </p:sp>
    </p:spTree>
    <p:extLst>
      <p:ext uri="{BB962C8B-B14F-4D97-AF65-F5344CB8AC3E}">
        <p14:creationId xmlns:p14="http://schemas.microsoft.com/office/powerpoint/2010/main" val="253809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4" y="882503"/>
            <a:ext cx="6448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新鲜空气进气道温度传感器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G89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81E5B93E-83B7-4A62-A60E-BBD36A9BF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217" y="1467278"/>
            <a:ext cx="5622727" cy="527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260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任务</a:t>
            </a:r>
            <a:r>
              <a:rPr kumimoji="1" lang="en-US" altLang="zh-CN" dirty="0">
                <a:solidFill>
                  <a:schemeClr val="tx1"/>
                </a:solidFill>
                <a:sym typeface="+mn-ea"/>
              </a:rPr>
              <a:t>4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：自动空调系统故障诊断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30C6CA-223B-4888-A87C-DE9D75838221}"/>
              </a:ext>
            </a:extLst>
          </p:cNvPr>
          <p:cNvSpPr txBox="1"/>
          <p:nvPr/>
        </p:nvSpPr>
        <p:spPr>
          <a:xfrm>
            <a:off x="299084" y="882503"/>
            <a:ext cx="4549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仪表板温度传感器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G56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5812434C-6F76-4396-B554-381ADD01D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454" y="882503"/>
            <a:ext cx="6738556" cy="5975497"/>
          </a:xfrm>
          <a:prstGeom prst="rect">
            <a:avLst/>
          </a:prstGeom>
        </p:spPr>
      </p:pic>
      <p:sp>
        <p:nvSpPr>
          <p:cNvPr id="14" name="Text Box 3">
            <a:extLst>
              <a:ext uri="{FF2B5EF4-FFF2-40B4-BE49-F238E27FC236}">
                <a16:creationId xmlns:a16="http://schemas.microsoft.com/office/drawing/2014/main" id="{78B9D902-3BB3-4597-A102-90936D122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619739"/>
            <a:ext cx="4054475" cy="500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ctr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800" dirty="0">
                <a:latin typeface="楷体_GB2312" pitchFamily="49" charset="-122"/>
                <a:ea typeface="楷体_GB2312" pitchFamily="49" charset="-122"/>
              </a:rPr>
              <a:t>信号作用：</a:t>
            </a:r>
          </a:p>
          <a:p>
            <a:pPr eaLnBrk="1" fontAlgn="ctr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800" dirty="0">
                <a:latin typeface="楷体_GB2312" pitchFamily="49" charset="-122"/>
                <a:ea typeface="楷体_GB2312" pitchFamily="49" charset="-122"/>
              </a:rPr>
              <a:t>通过鼓风机将室内温度不断的吹到传感器上，防止温度传感器出现误差，与目标温度值比较，控制温度翻板位置及鼓风机转速。</a:t>
            </a:r>
          </a:p>
          <a:p>
            <a:pPr eaLnBrk="1" fontAlgn="ctr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800" dirty="0">
                <a:latin typeface="楷体_GB2312" pitchFamily="49" charset="-122"/>
                <a:ea typeface="楷体_GB2312" pitchFamily="49" charset="-122"/>
              </a:rPr>
              <a:t>信号中断：</a:t>
            </a:r>
          </a:p>
          <a:p>
            <a:pPr eaLnBrk="1" fontAlgn="ctr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800" dirty="0">
                <a:latin typeface="楷体_GB2312" pitchFamily="49" charset="-122"/>
                <a:ea typeface="楷体_GB2312" pitchFamily="49" charset="-122"/>
              </a:rPr>
              <a:t>用</a:t>
            </a:r>
            <a:r>
              <a:rPr kumimoji="1" lang="en-US" altLang="zh-CN" sz="2800" dirty="0">
                <a:latin typeface="楷体_GB2312" pitchFamily="49" charset="-122"/>
                <a:ea typeface="楷体_GB2312" pitchFamily="49" charset="-122"/>
              </a:rPr>
              <a:t>24</a:t>
            </a:r>
            <a:r>
              <a:rPr kumimoji="1" lang="en-US" altLang="zh-CN" sz="2800" dirty="0"/>
              <a:t>℃</a:t>
            </a:r>
            <a:r>
              <a:rPr kumimoji="1" lang="zh-CN" altLang="en-US" sz="2800" dirty="0">
                <a:latin typeface="楷体_GB2312" pitchFamily="49" charset="-122"/>
                <a:ea typeface="楷体_GB2312" pitchFamily="49" charset="-122"/>
              </a:rPr>
              <a:t>替代；系统保持工作状态。</a:t>
            </a:r>
          </a:p>
        </p:txBody>
      </p:sp>
    </p:spTree>
    <p:extLst>
      <p:ext uri="{BB962C8B-B14F-4D97-AF65-F5344CB8AC3E}">
        <p14:creationId xmlns:p14="http://schemas.microsoft.com/office/powerpoint/2010/main" val="4132760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60</TotalTime>
  <Words>424</Words>
  <Application>Microsoft Office PowerPoint</Application>
  <PresentationFormat>宽屏</PresentationFormat>
  <Paragraphs>57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等线</vt:lpstr>
      <vt:lpstr>楷体_GB2312</vt:lpstr>
      <vt:lpstr>宋体</vt:lpstr>
      <vt:lpstr>微软雅黑</vt:lpstr>
      <vt:lpstr>Arial</vt:lpstr>
      <vt:lpstr>Times New Roman</vt:lpstr>
      <vt:lpstr>Wingdings</vt:lpstr>
      <vt:lpstr>Office 主题</vt:lpstr>
      <vt:lpstr>位图图像</vt:lpstr>
      <vt:lpstr>模块一：空调系统检测与维修</vt:lpstr>
      <vt:lpstr>PowerPoint 演示文稿</vt:lpstr>
      <vt:lpstr>任务4：自动空调系统故障诊断</vt:lpstr>
      <vt:lpstr>任务4：自动空调系统故障诊断</vt:lpstr>
      <vt:lpstr>任务4：自动空调系统故障诊断</vt:lpstr>
      <vt:lpstr>任务4：自动空调系统故障诊断</vt:lpstr>
      <vt:lpstr>任务4：自动空调系统故障诊断</vt:lpstr>
      <vt:lpstr>任务4：自动空调系统故障诊断</vt:lpstr>
      <vt:lpstr>任务4：自动空调系统故障诊断</vt:lpstr>
      <vt:lpstr>任务4：自动空调系统故障诊断</vt:lpstr>
      <vt:lpstr>任务4：自动空调系统故障诊断</vt:lpstr>
      <vt:lpstr>任务4：自动空调系统故障诊断</vt:lpstr>
      <vt:lpstr>任务4：自动空调系统故障诊断</vt:lpstr>
      <vt:lpstr>任务4：自动空调系统故障诊断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liu jun</cp:lastModifiedBy>
  <cp:revision>31</cp:revision>
  <dcterms:created xsi:type="dcterms:W3CDTF">2020-12-30T01:48:00Z</dcterms:created>
  <dcterms:modified xsi:type="dcterms:W3CDTF">2021-11-03T12:08:52Z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